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5" r:id="rId10"/>
  </p:sldIdLst>
  <p:sldSz cx="14630400" cy="8229600"/>
  <p:notesSz cx="8229600" cy="14630400"/>
  <p:embeddedFontLs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Overpass" panose="020B0604020202020204" charset="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592">
          <p15:clr>
            <a:srgbClr val="A4A3A4"/>
          </p15:clr>
        </p15:guide>
        <p15:guide id="2" pos="460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83" d="100"/>
          <a:sy n="83" d="100"/>
        </p:scale>
        <p:origin x="-144" y="-24"/>
      </p:cViewPr>
      <p:guideLst>
        <p:guide orient="horz" pos="2592"/>
        <p:guide pos="460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565525" cy="7318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660900" y="0"/>
            <a:ext cx="3567113" cy="7318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0C9C66-EEA4-4742-AC2A-43436DB655A1}" type="datetimeFigureOut">
              <a:rPr lang="en-US" smtClean="0"/>
              <a:t>3/2/2025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762000" y="1096963"/>
            <a:ext cx="9753600" cy="5486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822325" y="6950075"/>
            <a:ext cx="6584950" cy="658336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3896975"/>
            <a:ext cx="3565525" cy="7302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660900" y="13896975"/>
            <a:ext cx="3567113" cy="7302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F65105-35C8-4296-B6BD-7EF08BC86D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3667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24107" y="1358498"/>
            <a:ext cx="6812014" cy="17211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b="1" kern="0" spc="-133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AI-Based Personalized E-Learning Systems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524107" y="2765882"/>
            <a:ext cx="6812014" cy="6275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Issues, Challenges, and Solutions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524107" y="3794880"/>
            <a:ext cx="6901223" cy="12539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Authors: </a:t>
            </a: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Mir Murtaza, Yamna Ahmed, Jawwad Ahmed Shamsi, Fahad Sherwani, and Mariam Usman</a:t>
            </a:r>
            <a:endParaRPr lang="en-US" sz="1850" dirty="0"/>
          </a:p>
        </p:txBody>
      </p:sp>
      <p:sp>
        <p:nvSpPr>
          <p:cNvPr id="11" name="Text 4"/>
          <p:cNvSpPr/>
          <p:nvPr/>
        </p:nvSpPr>
        <p:spPr>
          <a:xfrm>
            <a:off x="14227731" y="7687628"/>
            <a:ext cx="120729" cy="326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b="1" kern="0" spc="-77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1</a:t>
            </a:r>
            <a:endParaRPr lang="en-US" sz="2550" dirty="0"/>
          </a:p>
        </p:txBody>
      </p:sp>
      <p:sp>
        <p:nvSpPr>
          <p:cNvPr id="12" name="Shape 3"/>
          <p:cNvSpPr/>
          <p:nvPr/>
        </p:nvSpPr>
        <p:spPr>
          <a:xfrm>
            <a:off x="12894527" y="7647861"/>
            <a:ext cx="1654375" cy="519827"/>
          </a:xfrm>
          <a:prstGeom prst="roundRect">
            <a:avLst>
              <a:gd name="adj" fmla="val 18667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</p:sp>
      <p:sp>
        <p:nvSpPr>
          <p:cNvPr id="13" name="Text 4"/>
          <p:cNvSpPr/>
          <p:nvPr/>
        </p:nvSpPr>
        <p:spPr>
          <a:xfrm>
            <a:off x="13196353" y="7744659"/>
            <a:ext cx="1040130" cy="326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b="1" kern="0" spc="-77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</a:rPr>
              <a:t>1</a:t>
            </a:r>
            <a:endParaRPr lang="en-US" sz="255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98C8E6D6-6716-89A0-1619-E4A9243A17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8185" y="0"/>
            <a:ext cx="1427830" cy="131584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0834C1E9-BDE5-BB67-2DDF-B476D0D51D2C}"/>
              </a:ext>
            </a:extLst>
          </p:cNvPr>
          <p:cNvSpPr txBox="1"/>
          <p:nvPr/>
        </p:nvSpPr>
        <p:spPr>
          <a:xfrm>
            <a:off x="524107" y="5497551"/>
            <a:ext cx="4934300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800" dirty="0">
                <a:solidFill>
                  <a:srgbClr val="FFFFFF"/>
                </a:solidFill>
              </a:rPr>
              <a:t>Presented To:</a:t>
            </a:r>
          </a:p>
          <a:p>
            <a:pPr algn="l"/>
            <a:r>
              <a:rPr lang="en-US" sz="2400" b="0" i="0" dirty="0">
                <a:solidFill>
                  <a:schemeClr val="bg1"/>
                </a:solidFill>
                <a:effectLst/>
              </a:rPr>
              <a:t>Farjana Akter Jui</a:t>
            </a:r>
          </a:p>
          <a:p>
            <a:pPr algn="l"/>
            <a:r>
              <a:rPr lang="en-US" sz="2300" dirty="0">
                <a:solidFill>
                  <a:srgbClr val="FFFFFF"/>
                </a:solidFill>
              </a:rPr>
              <a:t>Lecturer , Dept of CSE</a:t>
            </a:r>
          </a:p>
          <a:p>
            <a:pPr algn="l"/>
            <a:r>
              <a:rPr lang="en-US" sz="2300" dirty="0">
                <a:solidFill>
                  <a:srgbClr val="FFFFFF"/>
                </a:solidFill>
              </a:rPr>
              <a:t>Green University Of Bangladesh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xmlns="" id="{1A824C28-4CC2-099D-6203-D7E2ED0D42D5}"/>
              </a:ext>
            </a:extLst>
          </p:cNvPr>
          <p:cNvSpPr txBox="1">
            <a:spLocks/>
          </p:cNvSpPr>
          <p:nvPr/>
        </p:nvSpPr>
        <p:spPr>
          <a:xfrm flipH="1">
            <a:off x="5040351" y="5497551"/>
            <a:ext cx="7151644" cy="17284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solidFill>
                  <a:srgbClr val="FFFFFF"/>
                </a:solidFill>
              </a:rPr>
              <a:t>Presented By:</a:t>
            </a:r>
          </a:p>
          <a:p>
            <a:pPr marL="0" indent="0">
              <a:buNone/>
            </a:pPr>
            <a:r>
              <a:rPr lang="en-US" sz="2300" dirty="0">
                <a:solidFill>
                  <a:srgbClr val="FFFFFF"/>
                </a:solidFill>
              </a:rPr>
              <a:t>Moriam Khatun  Id :221002197</a:t>
            </a:r>
          </a:p>
          <a:p>
            <a:pPr marL="0" indent="0">
              <a:buNone/>
            </a:pPr>
            <a:r>
              <a:rPr lang="en-US" sz="2300" dirty="0">
                <a:solidFill>
                  <a:srgbClr val="FFFFFF"/>
                </a:solidFill>
              </a:rPr>
              <a:t>Md </a:t>
            </a:r>
            <a:r>
              <a:rPr lang="en-US" sz="2300" dirty="0" err="1">
                <a:solidFill>
                  <a:srgbClr val="FFFFFF"/>
                </a:solidFill>
              </a:rPr>
              <a:t>Sohel</a:t>
            </a:r>
            <a:r>
              <a:rPr lang="en-US" sz="2300" dirty="0">
                <a:solidFill>
                  <a:srgbClr val="FFFFFF"/>
                </a:solidFill>
              </a:rPr>
              <a:t>  Id:221002173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2300" dirty="0">
              <a:solidFill>
                <a:srgbClr val="FFFFFF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sz="2300" dirty="0">
              <a:solidFill>
                <a:srgbClr val="FFFFFF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sz="2300" dirty="0">
              <a:solidFill>
                <a:srgbClr val="FFFFFF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sz="23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24108" y="1008459"/>
            <a:ext cx="8753708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b="1" kern="0" spc="-133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Introduction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00938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800" b="1" kern="0" spc="-67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Traditional E-Learning</a:t>
            </a:r>
            <a:endParaRPr lang="en-US" sz="2800" dirty="0"/>
          </a:p>
        </p:txBody>
      </p:sp>
      <p:sp>
        <p:nvSpPr>
          <p:cNvPr id="4" name="Text 2"/>
          <p:cNvSpPr/>
          <p:nvPr/>
        </p:nvSpPr>
        <p:spPr>
          <a:xfrm>
            <a:off x="837724" y="3597961"/>
            <a:ext cx="392858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Delivers the same content to all learners.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8452624" y="2909277"/>
            <a:ext cx="5285678" cy="17729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800" b="1" kern="0" spc="-67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AI-Based Personalized E-Learning</a:t>
            </a:r>
            <a:endParaRPr lang="en-US" sz="2800" dirty="0"/>
          </a:p>
        </p:txBody>
      </p:sp>
      <p:sp>
        <p:nvSpPr>
          <p:cNvPr id="6" name="Text 4"/>
          <p:cNvSpPr/>
          <p:nvPr/>
        </p:nvSpPr>
        <p:spPr>
          <a:xfrm>
            <a:off x="8452623" y="3468029"/>
            <a:ext cx="3925231" cy="5129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Tailors content to individual needs</a:t>
            </a:r>
            <a:r>
              <a:rPr lang="en-US" sz="20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.</a:t>
            </a:r>
            <a:endParaRPr lang="en-US" sz="2000" dirty="0"/>
          </a:p>
        </p:txBody>
      </p:sp>
      <p:sp>
        <p:nvSpPr>
          <p:cNvPr id="10" name="Shape 3"/>
          <p:cNvSpPr/>
          <p:nvPr/>
        </p:nvSpPr>
        <p:spPr>
          <a:xfrm>
            <a:off x="12894527" y="7647861"/>
            <a:ext cx="1654375" cy="519827"/>
          </a:xfrm>
          <a:prstGeom prst="roundRect">
            <a:avLst>
              <a:gd name="adj" fmla="val 18667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</p:sp>
      <p:sp>
        <p:nvSpPr>
          <p:cNvPr id="11" name="Text 4"/>
          <p:cNvSpPr/>
          <p:nvPr/>
        </p:nvSpPr>
        <p:spPr>
          <a:xfrm>
            <a:off x="13196353" y="7744659"/>
            <a:ext cx="1040130" cy="326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b="1" kern="0" spc="-77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</a:rPr>
              <a:t>2</a:t>
            </a:r>
            <a:endParaRPr lang="en-US" sz="25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710803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b="1" kern="0" spc="-133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Research Questions</a:t>
            </a:r>
            <a:endParaRPr lang="en-US" sz="44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724" y="1773793"/>
            <a:ext cx="1196816" cy="143625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393513" y="201310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Key Factors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393513" y="2508647"/>
            <a:ext cx="591276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For personalized e-learning?</a:t>
            </a:r>
            <a:endParaRPr lang="en-US" sz="18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724" y="3210044"/>
            <a:ext cx="1196816" cy="143625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393513" y="344936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Current State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393513" y="3944898"/>
            <a:ext cx="591276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What is the state of the art?</a:t>
            </a:r>
            <a:endParaRPr lang="en-US" sz="18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7724" y="4646295"/>
            <a:ext cx="1196816" cy="143625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393513" y="488561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AI Benefits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2393513" y="5381149"/>
            <a:ext cx="591276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How AI benefits e-learning?</a:t>
            </a:r>
            <a:endParaRPr lang="en-US" sz="18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7724" y="6082546"/>
            <a:ext cx="1196816" cy="1436251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2393513" y="632186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Future Research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2393513" y="6817400"/>
            <a:ext cx="591276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What are future directions?</a:t>
            </a:r>
            <a:endParaRPr lang="en-US" sz="1850" dirty="0"/>
          </a:p>
        </p:txBody>
      </p:sp>
      <p:sp>
        <p:nvSpPr>
          <p:cNvPr id="16" name="Shape 3"/>
          <p:cNvSpPr/>
          <p:nvPr/>
        </p:nvSpPr>
        <p:spPr>
          <a:xfrm>
            <a:off x="12894527" y="7647861"/>
            <a:ext cx="1654375" cy="519827"/>
          </a:xfrm>
          <a:prstGeom prst="roundRect">
            <a:avLst>
              <a:gd name="adj" fmla="val 18667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</p:sp>
      <p:sp>
        <p:nvSpPr>
          <p:cNvPr id="17" name="Text 4"/>
          <p:cNvSpPr/>
          <p:nvPr/>
        </p:nvSpPr>
        <p:spPr>
          <a:xfrm>
            <a:off x="13196353" y="7744659"/>
            <a:ext cx="1040130" cy="326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b="1" kern="0" spc="-77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</a:rPr>
              <a:t>3</a:t>
            </a:r>
            <a:endParaRPr lang="en-US" sz="25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256348"/>
            <a:ext cx="9876234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b="1" kern="0" spc="-133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Key Factors for Personalized E-Learning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2231946" y="285202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Adaptivity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3347561"/>
            <a:ext cx="421040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Adjusts content based on comprehension.</a:t>
            </a:r>
            <a:endParaRPr lang="en-US" sz="18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8131" y="2439114"/>
            <a:ext cx="4534138" cy="4534138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6315194" y="3780592"/>
            <a:ext cx="110728" cy="478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750"/>
              </a:lnSpc>
              <a:buNone/>
            </a:pPr>
            <a:r>
              <a:rPr lang="en-US" sz="2350" b="1" kern="0" spc="-7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1</a:t>
            </a:r>
            <a:endParaRPr lang="en-US" sz="2350" dirty="0"/>
          </a:p>
        </p:txBody>
      </p:sp>
      <p:sp>
        <p:nvSpPr>
          <p:cNvPr id="7" name="Text 4"/>
          <p:cNvSpPr/>
          <p:nvPr/>
        </p:nvSpPr>
        <p:spPr>
          <a:xfrm>
            <a:off x="9582269" y="263580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Adaptability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9582269" y="3131344"/>
            <a:ext cx="421040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Delivers content in preferred modes.</a:t>
            </a:r>
            <a:endParaRPr lang="en-US" sz="1850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8131" y="2439114"/>
            <a:ext cx="4534138" cy="4534138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7588925" y="3356372"/>
            <a:ext cx="173950" cy="478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750"/>
              </a:lnSpc>
              <a:buNone/>
            </a:pPr>
            <a:r>
              <a:rPr lang="en-US" sz="2350" b="1" kern="0" spc="-7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2</a:t>
            </a:r>
            <a:endParaRPr lang="en-US" sz="2350" dirty="0"/>
          </a:p>
        </p:txBody>
      </p:sp>
      <p:sp>
        <p:nvSpPr>
          <p:cNvPr id="11" name="Text 7"/>
          <p:cNvSpPr/>
          <p:nvPr/>
        </p:nvSpPr>
        <p:spPr>
          <a:xfrm>
            <a:off x="10061019" y="4266843"/>
            <a:ext cx="3070979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Continuous Assessments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10061019" y="4762381"/>
            <a:ext cx="373165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Tracks progress.</a:t>
            </a:r>
            <a:endParaRPr lang="en-US" sz="1850" dirty="0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8131" y="2439114"/>
            <a:ext cx="4534138" cy="4534138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8397478" y="4466868"/>
            <a:ext cx="170378" cy="478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750"/>
              </a:lnSpc>
              <a:buNone/>
            </a:pPr>
            <a:r>
              <a:rPr lang="en-US" sz="2350" b="1" kern="0" spc="-7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3</a:t>
            </a:r>
            <a:endParaRPr lang="en-US" sz="2350" dirty="0"/>
          </a:p>
        </p:txBody>
      </p:sp>
      <p:sp>
        <p:nvSpPr>
          <p:cNvPr id="15" name="Text 10"/>
          <p:cNvSpPr/>
          <p:nvPr/>
        </p:nvSpPr>
        <p:spPr>
          <a:xfrm>
            <a:off x="9582269" y="589788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Robust Data Collection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9582269" y="6393418"/>
            <a:ext cx="421040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Collects interaction data.</a:t>
            </a:r>
            <a:endParaRPr lang="en-US" sz="1850" dirty="0"/>
          </a:p>
        </p:txBody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48131" y="2439114"/>
            <a:ext cx="4534138" cy="4534138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7584281" y="5577245"/>
            <a:ext cx="183237" cy="478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750"/>
              </a:lnSpc>
              <a:buNone/>
            </a:pPr>
            <a:r>
              <a:rPr lang="en-US" sz="2350" b="1" kern="0" spc="-7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4</a:t>
            </a:r>
            <a:endParaRPr lang="en-US" sz="2350" dirty="0"/>
          </a:p>
        </p:txBody>
      </p:sp>
      <p:sp>
        <p:nvSpPr>
          <p:cNvPr id="19" name="Text 13"/>
          <p:cNvSpPr/>
          <p:nvPr/>
        </p:nvSpPr>
        <p:spPr>
          <a:xfrm>
            <a:off x="1760577" y="5490091"/>
            <a:ext cx="3287554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Recommendation Systems</a:t>
            </a:r>
            <a:endParaRPr lang="en-US" sz="2200" dirty="0"/>
          </a:p>
        </p:txBody>
      </p:sp>
      <p:sp>
        <p:nvSpPr>
          <p:cNvPr id="20" name="Text 14"/>
          <p:cNvSpPr/>
          <p:nvPr/>
        </p:nvSpPr>
        <p:spPr>
          <a:xfrm>
            <a:off x="837724" y="5985629"/>
            <a:ext cx="421040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Suggests personalized content.</a:t>
            </a:r>
            <a:endParaRPr lang="en-US" sz="1850" dirty="0"/>
          </a:p>
        </p:txBody>
      </p:sp>
      <p:pic>
        <p:nvPicPr>
          <p:cNvPr id="21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48131" y="2439114"/>
            <a:ext cx="4534138" cy="4534138"/>
          </a:xfrm>
          <a:prstGeom prst="rect">
            <a:avLst/>
          </a:prstGeom>
        </p:spPr>
      </p:pic>
      <p:sp>
        <p:nvSpPr>
          <p:cNvPr id="22" name="Text 15"/>
          <p:cNvSpPr/>
          <p:nvPr/>
        </p:nvSpPr>
        <p:spPr>
          <a:xfrm>
            <a:off x="6283643" y="5153025"/>
            <a:ext cx="173831" cy="478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750"/>
              </a:lnSpc>
              <a:buNone/>
            </a:pPr>
            <a:r>
              <a:rPr lang="en-US" sz="2350" b="1" kern="0" spc="-7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5</a:t>
            </a:r>
            <a:endParaRPr lang="en-US" sz="2350" dirty="0"/>
          </a:p>
        </p:txBody>
      </p:sp>
      <p:sp>
        <p:nvSpPr>
          <p:cNvPr id="23" name="Shape 3"/>
          <p:cNvSpPr/>
          <p:nvPr/>
        </p:nvSpPr>
        <p:spPr>
          <a:xfrm>
            <a:off x="12894527" y="7647861"/>
            <a:ext cx="1654375" cy="519827"/>
          </a:xfrm>
          <a:prstGeom prst="roundRect">
            <a:avLst>
              <a:gd name="adj" fmla="val 18667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</p:sp>
      <p:sp>
        <p:nvSpPr>
          <p:cNvPr id="24" name="Text 4"/>
          <p:cNvSpPr/>
          <p:nvPr/>
        </p:nvSpPr>
        <p:spPr>
          <a:xfrm>
            <a:off x="13196353" y="7744659"/>
            <a:ext cx="1040130" cy="326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b="1" kern="0" spc="-77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</a:rPr>
              <a:t>4</a:t>
            </a:r>
            <a:endParaRPr lang="en-US" sz="25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08553" y="635675"/>
            <a:ext cx="5571292" cy="6794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350"/>
              </a:lnSpc>
              <a:buNone/>
            </a:pPr>
            <a:r>
              <a:rPr lang="en-US" sz="4250" b="1" kern="0" spc="-128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Current State of the Art</a:t>
            </a:r>
            <a:endParaRPr lang="en-US" sz="4250" dirty="0"/>
          </a:p>
        </p:txBody>
      </p:sp>
      <p:sp>
        <p:nvSpPr>
          <p:cNvPr id="4" name="Shape 1"/>
          <p:cNvSpPr/>
          <p:nvPr/>
        </p:nvSpPr>
        <p:spPr>
          <a:xfrm>
            <a:off x="1139785" y="1661636"/>
            <a:ext cx="30480" cy="5932170"/>
          </a:xfrm>
          <a:prstGeom prst="roundRect">
            <a:avLst>
              <a:gd name="adj" fmla="val 318360"/>
            </a:avLst>
          </a:prstGeom>
          <a:solidFill>
            <a:srgbClr val="971B55"/>
          </a:solidFill>
          <a:ln/>
        </p:spPr>
      </p:sp>
      <p:sp>
        <p:nvSpPr>
          <p:cNvPr id="5" name="Shape 2"/>
          <p:cNvSpPr/>
          <p:nvPr/>
        </p:nvSpPr>
        <p:spPr>
          <a:xfrm>
            <a:off x="1384459" y="2166223"/>
            <a:ext cx="808553" cy="30480"/>
          </a:xfrm>
          <a:prstGeom prst="roundRect">
            <a:avLst>
              <a:gd name="adj" fmla="val 318360"/>
            </a:avLst>
          </a:prstGeom>
          <a:solidFill>
            <a:srgbClr val="971B55"/>
          </a:solidFill>
          <a:ln/>
        </p:spPr>
      </p:sp>
      <p:sp>
        <p:nvSpPr>
          <p:cNvPr id="6" name="Shape 3"/>
          <p:cNvSpPr/>
          <p:nvPr/>
        </p:nvSpPr>
        <p:spPr>
          <a:xfrm>
            <a:off x="895112" y="1921550"/>
            <a:ext cx="519827" cy="519827"/>
          </a:xfrm>
          <a:prstGeom prst="roundRect">
            <a:avLst>
              <a:gd name="adj" fmla="val 18667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1094661" y="2018348"/>
            <a:ext cx="120729" cy="326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b="1" kern="0" spc="-77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1</a:t>
            </a:r>
            <a:endParaRPr lang="en-US" sz="2550" dirty="0"/>
          </a:p>
        </p:txBody>
      </p:sp>
      <p:sp>
        <p:nvSpPr>
          <p:cNvPr id="8" name="Text 5"/>
          <p:cNvSpPr/>
          <p:nvPr/>
        </p:nvSpPr>
        <p:spPr>
          <a:xfrm>
            <a:off x="2425660" y="1892618"/>
            <a:ext cx="2718078" cy="3396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kern="0" spc="-64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Knowledge Tracing</a:t>
            </a:r>
            <a:endParaRPr lang="en-US" sz="2100" dirty="0"/>
          </a:p>
        </p:txBody>
      </p:sp>
      <p:sp>
        <p:nvSpPr>
          <p:cNvPr id="9" name="Text 6"/>
          <p:cNvSpPr/>
          <p:nvPr/>
        </p:nvSpPr>
        <p:spPr>
          <a:xfrm>
            <a:off x="2425660" y="2370892"/>
            <a:ext cx="5909786" cy="3695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Tracks learner understanding.</a:t>
            </a:r>
            <a:endParaRPr lang="en-US" sz="1800" dirty="0"/>
          </a:p>
        </p:txBody>
      </p:sp>
      <p:sp>
        <p:nvSpPr>
          <p:cNvPr id="10" name="Shape 7"/>
          <p:cNvSpPr/>
          <p:nvPr/>
        </p:nvSpPr>
        <p:spPr>
          <a:xfrm>
            <a:off x="1384459" y="3707011"/>
            <a:ext cx="808553" cy="30480"/>
          </a:xfrm>
          <a:prstGeom prst="roundRect">
            <a:avLst>
              <a:gd name="adj" fmla="val 318360"/>
            </a:avLst>
          </a:prstGeom>
          <a:solidFill>
            <a:srgbClr val="971B55"/>
          </a:solidFill>
          <a:ln/>
        </p:spPr>
      </p:sp>
      <p:sp>
        <p:nvSpPr>
          <p:cNvPr id="11" name="Shape 8"/>
          <p:cNvSpPr/>
          <p:nvPr/>
        </p:nvSpPr>
        <p:spPr>
          <a:xfrm>
            <a:off x="895112" y="3462338"/>
            <a:ext cx="519827" cy="519827"/>
          </a:xfrm>
          <a:prstGeom prst="roundRect">
            <a:avLst>
              <a:gd name="adj" fmla="val 18667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1060133" y="3559135"/>
            <a:ext cx="189667" cy="326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b="1" kern="0" spc="-77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2</a:t>
            </a:r>
            <a:endParaRPr lang="en-US" sz="2550" dirty="0"/>
          </a:p>
        </p:txBody>
      </p:sp>
      <p:sp>
        <p:nvSpPr>
          <p:cNvPr id="13" name="Text 10"/>
          <p:cNvSpPr/>
          <p:nvPr/>
        </p:nvSpPr>
        <p:spPr>
          <a:xfrm>
            <a:off x="2425660" y="3433405"/>
            <a:ext cx="2718078" cy="3396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kern="0" spc="-64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Item Response Theory</a:t>
            </a:r>
            <a:endParaRPr lang="en-US" sz="2100" dirty="0"/>
          </a:p>
        </p:txBody>
      </p:sp>
      <p:sp>
        <p:nvSpPr>
          <p:cNvPr id="14" name="Text 11"/>
          <p:cNvSpPr/>
          <p:nvPr/>
        </p:nvSpPr>
        <p:spPr>
          <a:xfrm>
            <a:off x="2425660" y="3911679"/>
            <a:ext cx="5909786" cy="3695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Evaluates learner performance.</a:t>
            </a:r>
            <a:endParaRPr lang="en-US" sz="1800" dirty="0"/>
          </a:p>
        </p:txBody>
      </p:sp>
      <p:sp>
        <p:nvSpPr>
          <p:cNvPr id="15" name="Shape 12"/>
          <p:cNvSpPr/>
          <p:nvPr/>
        </p:nvSpPr>
        <p:spPr>
          <a:xfrm>
            <a:off x="1384459" y="5247799"/>
            <a:ext cx="808553" cy="30480"/>
          </a:xfrm>
          <a:prstGeom prst="roundRect">
            <a:avLst>
              <a:gd name="adj" fmla="val 318360"/>
            </a:avLst>
          </a:prstGeom>
          <a:solidFill>
            <a:srgbClr val="971B55"/>
          </a:solidFill>
          <a:ln/>
        </p:spPr>
      </p:sp>
      <p:sp>
        <p:nvSpPr>
          <p:cNvPr id="16" name="Shape 13"/>
          <p:cNvSpPr/>
          <p:nvPr/>
        </p:nvSpPr>
        <p:spPr>
          <a:xfrm>
            <a:off x="895112" y="5003125"/>
            <a:ext cx="519827" cy="519827"/>
          </a:xfrm>
          <a:prstGeom prst="roundRect">
            <a:avLst>
              <a:gd name="adj" fmla="val 18667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1062157" y="5099923"/>
            <a:ext cx="185738" cy="326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b="1" kern="0" spc="-77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3</a:t>
            </a:r>
            <a:endParaRPr lang="en-US" sz="2550" dirty="0"/>
          </a:p>
        </p:txBody>
      </p:sp>
      <p:sp>
        <p:nvSpPr>
          <p:cNvPr id="18" name="Text 15"/>
          <p:cNvSpPr/>
          <p:nvPr/>
        </p:nvSpPr>
        <p:spPr>
          <a:xfrm>
            <a:off x="2425660" y="4974193"/>
            <a:ext cx="2825948" cy="3396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kern="0" spc="-64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Recommender Systems</a:t>
            </a:r>
            <a:endParaRPr lang="en-US" sz="2100" dirty="0"/>
          </a:p>
        </p:txBody>
      </p:sp>
      <p:sp>
        <p:nvSpPr>
          <p:cNvPr id="19" name="Text 16"/>
          <p:cNvSpPr/>
          <p:nvPr/>
        </p:nvSpPr>
        <p:spPr>
          <a:xfrm>
            <a:off x="2425660" y="5452467"/>
            <a:ext cx="5909786" cy="3695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Suggests personalized content.</a:t>
            </a:r>
            <a:endParaRPr lang="en-US" sz="1800" dirty="0"/>
          </a:p>
        </p:txBody>
      </p:sp>
      <p:sp>
        <p:nvSpPr>
          <p:cNvPr id="20" name="Shape 17"/>
          <p:cNvSpPr/>
          <p:nvPr/>
        </p:nvSpPr>
        <p:spPr>
          <a:xfrm>
            <a:off x="1384459" y="6788587"/>
            <a:ext cx="808553" cy="30480"/>
          </a:xfrm>
          <a:prstGeom prst="roundRect">
            <a:avLst>
              <a:gd name="adj" fmla="val 318360"/>
            </a:avLst>
          </a:prstGeom>
          <a:solidFill>
            <a:srgbClr val="971B55"/>
          </a:solidFill>
          <a:ln/>
        </p:spPr>
      </p:sp>
      <p:sp>
        <p:nvSpPr>
          <p:cNvPr id="21" name="Shape 18"/>
          <p:cNvSpPr/>
          <p:nvPr/>
        </p:nvSpPr>
        <p:spPr>
          <a:xfrm>
            <a:off x="895112" y="6543913"/>
            <a:ext cx="519827" cy="519827"/>
          </a:xfrm>
          <a:prstGeom prst="roundRect">
            <a:avLst>
              <a:gd name="adj" fmla="val 18667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</p:sp>
      <p:sp>
        <p:nvSpPr>
          <p:cNvPr id="22" name="Text 19"/>
          <p:cNvSpPr/>
          <p:nvPr/>
        </p:nvSpPr>
        <p:spPr>
          <a:xfrm>
            <a:off x="1055132" y="6640711"/>
            <a:ext cx="199787" cy="326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b="1" kern="0" spc="-77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4</a:t>
            </a:r>
            <a:endParaRPr lang="en-US" sz="2550" dirty="0"/>
          </a:p>
        </p:txBody>
      </p:sp>
      <p:sp>
        <p:nvSpPr>
          <p:cNvPr id="23" name="Text 20"/>
          <p:cNvSpPr/>
          <p:nvPr/>
        </p:nvSpPr>
        <p:spPr>
          <a:xfrm>
            <a:off x="2425660" y="6514981"/>
            <a:ext cx="2718078" cy="3396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kern="0" spc="-64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Gap</a:t>
            </a:r>
            <a:endParaRPr lang="en-US" sz="2100" dirty="0"/>
          </a:p>
        </p:txBody>
      </p:sp>
      <p:sp>
        <p:nvSpPr>
          <p:cNvPr id="24" name="Text 21"/>
          <p:cNvSpPr/>
          <p:nvPr/>
        </p:nvSpPr>
        <p:spPr>
          <a:xfrm>
            <a:off x="2425660" y="6993255"/>
            <a:ext cx="5909786" cy="3695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Lacks a holistic approach.</a:t>
            </a:r>
            <a:endParaRPr lang="en-US" sz="1800" dirty="0"/>
          </a:p>
        </p:txBody>
      </p:sp>
      <p:sp>
        <p:nvSpPr>
          <p:cNvPr id="25" name="Shape 3"/>
          <p:cNvSpPr/>
          <p:nvPr/>
        </p:nvSpPr>
        <p:spPr>
          <a:xfrm>
            <a:off x="12894527" y="7647861"/>
            <a:ext cx="1654375" cy="519827"/>
          </a:xfrm>
          <a:prstGeom prst="roundRect">
            <a:avLst>
              <a:gd name="adj" fmla="val 18667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</p:sp>
      <p:sp>
        <p:nvSpPr>
          <p:cNvPr id="26" name="Text 4"/>
          <p:cNvSpPr/>
          <p:nvPr/>
        </p:nvSpPr>
        <p:spPr>
          <a:xfrm>
            <a:off x="13196353" y="7744659"/>
            <a:ext cx="1040130" cy="326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b="1" kern="0" spc="-77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</a:rPr>
              <a:t>5</a:t>
            </a:r>
            <a:endParaRPr lang="en-US" sz="25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441365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b="1" kern="0" spc="-133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Proposed Framework</a:t>
            </a:r>
            <a:endParaRPr lang="en-US" sz="44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724" y="1626389"/>
            <a:ext cx="8740616" cy="56579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Shape 3"/>
          <p:cNvSpPr/>
          <p:nvPr/>
        </p:nvSpPr>
        <p:spPr>
          <a:xfrm>
            <a:off x="12894527" y="7647861"/>
            <a:ext cx="1654375" cy="519827"/>
          </a:xfrm>
          <a:prstGeom prst="roundRect">
            <a:avLst>
              <a:gd name="adj" fmla="val 18667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</p:sp>
      <p:sp>
        <p:nvSpPr>
          <p:cNvPr id="25" name="Text 4"/>
          <p:cNvSpPr/>
          <p:nvPr/>
        </p:nvSpPr>
        <p:spPr>
          <a:xfrm>
            <a:off x="13196353" y="7744659"/>
            <a:ext cx="1040130" cy="326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b="1" kern="0" spc="-77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</a:rPr>
              <a:t>6</a:t>
            </a:r>
            <a:endParaRPr lang="en-US" sz="25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728662"/>
            <a:ext cx="6682502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b="1" kern="0" spc="-133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Future Research Directions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837724" y="1911429"/>
            <a:ext cx="179427" cy="878562"/>
          </a:xfrm>
          <a:prstGeom prst="roundRect">
            <a:avLst>
              <a:gd name="adj" fmla="val 56034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376124" y="1911429"/>
            <a:ext cx="3220164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Counterfactual Evaluation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376124" y="2406968"/>
            <a:ext cx="124165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Testing recommendations.</a:t>
            </a:r>
            <a:endParaRPr lang="en-US" sz="1850" dirty="0"/>
          </a:p>
        </p:txBody>
      </p:sp>
      <p:sp>
        <p:nvSpPr>
          <p:cNvPr id="6" name="Shape 4"/>
          <p:cNvSpPr/>
          <p:nvPr/>
        </p:nvSpPr>
        <p:spPr>
          <a:xfrm>
            <a:off x="1196697" y="3029307"/>
            <a:ext cx="179427" cy="878562"/>
          </a:xfrm>
          <a:prstGeom prst="roundRect">
            <a:avLst>
              <a:gd name="adj" fmla="val 56034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1735098" y="302930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Learner Activity Data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1735098" y="3524845"/>
            <a:ext cx="12057578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Collecting interaction data.</a:t>
            </a:r>
            <a:endParaRPr lang="en-US" sz="1850" dirty="0"/>
          </a:p>
        </p:txBody>
      </p:sp>
      <p:sp>
        <p:nvSpPr>
          <p:cNvPr id="9" name="Shape 7"/>
          <p:cNvSpPr/>
          <p:nvPr/>
        </p:nvSpPr>
        <p:spPr>
          <a:xfrm>
            <a:off x="1555790" y="4147185"/>
            <a:ext cx="179427" cy="878562"/>
          </a:xfrm>
          <a:prstGeom prst="roundRect">
            <a:avLst>
              <a:gd name="adj" fmla="val 56034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2094190" y="4147185"/>
            <a:ext cx="3294221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Learner Evaluation Metrics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2094190" y="4642723"/>
            <a:ext cx="1169848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Beyond test scores.</a:t>
            </a:r>
            <a:endParaRPr lang="en-US" sz="1850" dirty="0"/>
          </a:p>
        </p:txBody>
      </p:sp>
      <p:sp>
        <p:nvSpPr>
          <p:cNvPr id="12" name="Shape 10"/>
          <p:cNvSpPr/>
          <p:nvPr/>
        </p:nvSpPr>
        <p:spPr>
          <a:xfrm>
            <a:off x="1914882" y="5265063"/>
            <a:ext cx="179427" cy="878562"/>
          </a:xfrm>
          <a:prstGeom prst="roundRect">
            <a:avLst>
              <a:gd name="adj" fmla="val 56034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2453283" y="5265063"/>
            <a:ext cx="3234928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Real-Time Personalization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2453283" y="5760601"/>
            <a:ext cx="1133939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Reducing content delays.</a:t>
            </a:r>
            <a:endParaRPr lang="en-US" sz="1850" dirty="0"/>
          </a:p>
        </p:txBody>
      </p:sp>
      <p:sp>
        <p:nvSpPr>
          <p:cNvPr id="15" name="Shape 13"/>
          <p:cNvSpPr/>
          <p:nvPr/>
        </p:nvSpPr>
        <p:spPr>
          <a:xfrm>
            <a:off x="1555790" y="6382941"/>
            <a:ext cx="179427" cy="878562"/>
          </a:xfrm>
          <a:prstGeom prst="roundRect">
            <a:avLst>
              <a:gd name="adj" fmla="val 56034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2094190" y="638294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Continuous Evaluation</a:t>
            </a:r>
            <a:endParaRPr lang="en-US" sz="2200" dirty="0"/>
          </a:p>
        </p:txBody>
      </p:sp>
      <p:sp>
        <p:nvSpPr>
          <p:cNvPr id="17" name="Text 15"/>
          <p:cNvSpPr/>
          <p:nvPr/>
        </p:nvSpPr>
        <p:spPr>
          <a:xfrm>
            <a:off x="2094190" y="6878479"/>
            <a:ext cx="1169848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Assessing progress.</a:t>
            </a:r>
            <a:endParaRPr lang="en-US" sz="1850" dirty="0"/>
          </a:p>
        </p:txBody>
      </p:sp>
      <p:sp>
        <p:nvSpPr>
          <p:cNvPr id="18" name="Shape 3"/>
          <p:cNvSpPr/>
          <p:nvPr/>
        </p:nvSpPr>
        <p:spPr>
          <a:xfrm>
            <a:off x="12894527" y="7647861"/>
            <a:ext cx="1654375" cy="519827"/>
          </a:xfrm>
          <a:prstGeom prst="roundRect">
            <a:avLst>
              <a:gd name="adj" fmla="val 18667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</p:sp>
      <p:sp>
        <p:nvSpPr>
          <p:cNvPr id="19" name="Text 4"/>
          <p:cNvSpPr/>
          <p:nvPr/>
        </p:nvSpPr>
        <p:spPr>
          <a:xfrm>
            <a:off x="13196353" y="7744659"/>
            <a:ext cx="1040130" cy="326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b="1" kern="0" spc="-77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</a:rPr>
              <a:t>7</a:t>
            </a:r>
            <a:endParaRPr lang="en-US" sz="25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899642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b="1" kern="0" spc="-133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Conclusion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324124" y="2962632"/>
            <a:ext cx="3614618" cy="1755458"/>
          </a:xfrm>
          <a:prstGeom prst="roundRect">
            <a:avLst>
              <a:gd name="adj" fmla="val 5727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71059" y="320956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Tailored Content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71059" y="3705106"/>
            <a:ext cx="312074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AI personalizes e-learning systems.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10178058" y="2962632"/>
            <a:ext cx="3614618" cy="1755458"/>
          </a:xfrm>
          <a:prstGeom prst="roundRect">
            <a:avLst>
              <a:gd name="adj" fmla="val 5727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424993" y="320956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Key Elements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424993" y="3705106"/>
            <a:ext cx="312074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Use adaptivity and recommendations.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6324124" y="4957405"/>
            <a:ext cx="7468553" cy="1372433"/>
          </a:xfrm>
          <a:prstGeom prst="roundRect">
            <a:avLst>
              <a:gd name="adj" fmla="val 7326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571059" y="520434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Future Steps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71059" y="5699879"/>
            <a:ext cx="697468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Improve real-time personalization.</a:t>
            </a:r>
            <a:endParaRPr lang="en-US" sz="1850" dirty="0"/>
          </a:p>
        </p:txBody>
      </p:sp>
      <p:sp>
        <p:nvSpPr>
          <p:cNvPr id="13" name="Shape 3"/>
          <p:cNvSpPr/>
          <p:nvPr/>
        </p:nvSpPr>
        <p:spPr>
          <a:xfrm>
            <a:off x="12894527" y="7647861"/>
            <a:ext cx="1654375" cy="519827"/>
          </a:xfrm>
          <a:prstGeom prst="roundRect">
            <a:avLst>
              <a:gd name="adj" fmla="val 18667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</p:sp>
      <p:sp>
        <p:nvSpPr>
          <p:cNvPr id="14" name="Text 4"/>
          <p:cNvSpPr/>
          <p:nvPr/>
        </p:nvSpPr>
        <p:spPr>
          <a:xfrm>
            <a:off x="13196353" y="7744659"/>
            <a:ext cx="1040130" cy="326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b="1" kern="0" spc="-77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</a:rPr>
              <a:t>8</a:t>
            </a:r>
            <a:endParaRPr lang="en-US" sz="25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3391733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b="1" kern="0" spc="-133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Questions?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4454723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Thank you!</a:t>
            </a:r>
            <a:endParaRPr lang="en-US" sz="1850" dirty="0"/>
          </a:p>
        </p:txBody>
      </p:sp>
      <p:sp>
        <p:nvSpPr>
          <p:cNvPr id="5" name="Shape 3"/>
          <p:cNvSpPr/>
          <p:nvPr/>
        </p:nvSpPr>
        <p:spPr>
          <a:xfrm>
            <a:off x="12894527" y="7647861"/>
            <a:ext cx="1654375" cy="519827"/>
          </a:xfrm>
          <a:prstGeom prst="roundRect">
            <a:avLst>
              <a:gd name="adj" fmla="val 18667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13196353" y="7744659"/>
            <a:ext cx="1040130" cy="326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b="1" kern="0" spc="-77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</a:rPr>
              <a:t>9</a:t>
            </a:r>
            <a:endParaRPr lang="en-US" sz="2550" dirty="0"/>
          </a:p>
        </p:txBody>
      </p:sp>
      <p:sp>
        <p:nvSpPr>
          <p:cNvPr id="7" name="TextBox 6"/>
          <p:cNvSpPr txBox="1"/>
          <p:nvPr/>
        </p:nvSpPr>
        <p:spPr>
          <a:xfrm>
            <a:off x="837724" y="6423660"/>
            <a:ext cx="69689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https://drive.google.com/file/d/1CHo3UfW6KsVqTuhPvXrjzjcvsV2NEv3K/view?usp=sharing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50</TotalTime>
  <Words>265</Words>
  <Application>Microsoft Office PowerPoint</Application>
  <PresentationFormat>Custom</PresentationFormat>
  <Paragraphs>96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Overpass Bold</vt:lpstr>
      <vt:lpstr>Calibri</vt:lpstr>
      <vt:lpstr>Wingdings</vt:lpstr>
      <vt:lpstr>Overpass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ismail - [2010]</cp:lastModifiedBy>
  <cp:revision>12</cp:revision>
  <dcterms:created xsi:type="dcterms:W3CDTF">2025-03-02T07:05:38Z</dcterms:created>
  <dcterms:modified xsi:type="dcterms:W3CDTF">2025-03-02T16:51:13Z</dcterms:modified>
</cp:coreProperties>
</file>